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7" r:id="rId21"/>
    <p:sldId id="275" r:id="rId22"/>
    <p:sldId id="279" r:id="rId23"/>
    <p:sldId id="27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+zN48jWYSRo+MZPrcVQhg==" hashData="JxxfEHcuVK9JpMfFQSkrXLCU2u0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C0"/>
    <a:srgbClr val="590925"/>
    <a:srgbClr val="022C5E"/>
    <a:srgbClr val="2C5EFF"/>
    <a:srgbClr val="944374"/>
    <a:srgbClr val="974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69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50D4-5670-4041-8D8B-63E700BD857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494E8-EE40-4494-8DA1-44E8E0F19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15AB-BA00-48E6-9E59-57DD3709CCE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F5829-1CA0-46C0-99F5-5C8A71F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5829-1CA0-46C0-99F5-5C8A71FC6C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5829-1CA0-46C0-99F5-5C8A71FC6C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5829-1CA0-46C0-99F5-5C8A71FC6C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99FB-7AB6-43D9-A399-FCCBE771E4A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 smtClean="0"/>
              <a:t>NURSES PROFESSIONAL EDUCTION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BB89-1FD0-400E-BA15-65BCB27AC8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36" y="4343395"/>
            <a:ext cx="3352807" cy="25146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65600" y="2133594"/>
            <a:ext cx="3860800" cy="3515701"/>
          </a:xfrm>
          <a:prstGeom prst="rect">
            <a:avLst/>
          </a:prstGeom>
          <a:blipFill dpi="0" rotWithShape="1">
            <a:blip r:embed="rId14">
              <a:alphaModFix amt="53000"/>
            </a:blip>
            <a:srcRect/>
            <a:stretch>
              <a:fillRect/>
            </a:stretch>
          </a:blipFill>
          <a:ln>
            <a:solidFill>
              <a:srgbClr val="FFD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ursesprofessionaledu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43" y="866632"/>
            <a:ext cx="11696132" cy="2387600"/>
          </a:xfrm>
        </p:spPr>
        <p:txBody>
          <a:bodyPr anchor="ctr"/>
          <a:lstStyle/>
          <a:p>
            <a:r>
              <a:rPr lang="en-US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the </a:t>
            </a:r>
            <a:r>
              <a:rPr lang="en-US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Body </a:t>
            </a:r>
            <a:r>
              <a:rPr lang="en-US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Whole</a:t>
            </a:r>
          </a:p>
        </p:txBody>
      </p:sp>
      <p:sp>
        <p:nvSpPr>
          <p:cNvPr id="6" name="Flowchart: Delay 5"/>
          <p:cNvSpPr/>
          <p:nvPr/>
        </p:nvSpPr>
        <p:spPr>
          <a:xfrm>
            <a:off x="0" y="491319"/>
            <a:ext cx="1392072" cy="750627"/>
          </a:xfrm>
          <a:prstGeom prst="flowChartDelay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2570517"/>
            <a:ext cx="3393743" cy="42421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46959"/>
            <a:ext cx="12192000" cy="421464"/>
            <a:chOff x="0" y="-46959"/>
            <a:chExt cx="12192000" cy="42146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327546"/>
            </a:xfrm>
            <a:prstGeom prst="rect">
              <a:avLst/>
            </a:prstGeom>
            <a:solidFill>
              <a:srgbClr val="022C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NURSES PROFESSIONAL EDUCATION </a:t>
              </a:r>
              <a:endParaRPr lang="en-US" dirty="0"/>
            </a:p>
          </p:txBody>
        </p:sp>
        <p:pic>
          <p:nvPicPr>
            <p:cNvPr id="2050" name="Picture 2" descr="C:\Users\dlab.student\Desktop\log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863" y="-46959"/>
              <a:ext cx="1264393" cy="42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7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490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the various body planes.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r="52417"/>
          <a:stretch/>
        </p:blipFill>
        <p:spPr>
          <a:xfrm>
            <a:off x="10728068" y="201773"/>
            <a:ext cx="1512421" cy="665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75357"/>
          <a:stretch/>
        </p:blipFill>
        <p:spPr>
          <a:xfrm>
            <a:off x="9474962" y="201773"/>
            <a:ext cx="1251240" cy="6656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550" y="1751049"/>
            <a:ext cx="48722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agittal plane: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vertical plane that divides the body or an organ into right and left sides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58546" y="2088728"/>
            <a:ext cx="1028525" cy="511538"/>
          </a:xfrm>
          <a:prstGeom prst="rightArrow">
            <a:avLst>
              <a:gd name="adj1" fmla="val 44583"/>
              <a:gd name="adj2" fmla="val 104168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9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05417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612"/>
            <a:ext cx="7910945" cy="13577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the various body planes.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52417" b="54642"/>
          <a:stretch/>
        </p:blipFill>
        <p:spPr>
          <a:xfrm>
            <a:off x="9635319" y="1104620"/>
            <a:ext cx="2349214" cy="2552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12" y="2026389"/>
            <a:ext cx="6182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plane: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or an organ into superior (upper) and inferior (lower) portions. Other names for a transverse plane are a cross-sectional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horizontal plans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45163" r="52417"/>
          <a:stretch/>
        </p:blipFill>
        <p:spPr>
          <a:xfrm>
            <a:off x="9635319" y="3651298"/>
            <a:ext cx="2349214" cy="3086524"/>
          </a:xfrm>
          <a:prstGeom prst="rect">
            <a:avLst/>
          </a:prstGeom>
        </p:spPr>
      </p:pic>
      <p:sp>
        <p:nvSpPr>
          <p:cNvPr id="11" name="Curved Up Arrow 10"/>
          <p:cNvSpPr/>
          <p:nvPr/>
        </p:nvSpPr>
        <p:spPr>
          <a:xfrm rot="1158245">
            <a:off x="5158655" y="4157357"/>
            <a:ext cx="2470245" cy="982639"/>
          </a:xfrm>
          <a:prstGeom prst="curvedUp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0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18451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1991494"/>
            <a:ext cx="7451678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rontal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Coronal plane: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or an organ into anterior (front) and posterior (back) portions.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 r="14077"/>
          <a:stretch/>
        </p:blipFill>
        <p:spPr>
          <a:xfrm>
            <a:off x="10372297" y="373727"/>
            <a:ext cx="1678677" cy="64149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7048" y="0"/>
            <a:ext cx="9730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the various body planes.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4" r="35062"/>
          <a:stretch/>
        </p:blipFill>
        <p:spPr>
          <a:xfrm>
            <a:off x="8604913" y="373727"/>
            <a:ext cx="1767384" cy="6414955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1708915">
            <a:off x="6127845" y="3643952"/>
            <a:ext cx="1760561" cy="723332"/>
          </a:xfrm>
          <a:prstGeom prst="curvedUp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9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06511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788"/>
            <a:ext cx="1205097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body cavities and list the organs lying within each cavity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67784" y="873457"/>
            <a:ext cx="7641603" cy="6695643"/>
            <a:chOff x="4435898" y="177421"/>
            <a:chExt cx="8173490" cy="73916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6" t="9814" r="14285" b="8904"/>
            <a:stretch/>
          </p:blipFill>
          <p:spPr>
            <a:xfrm>
              <a:off x="4435898" y="177421"/>
              <a:ext cx="8173490" cy="73916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91429" y="1168382"/>
              <a:ext cx="2862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590925"/>
                  </a:solidFill>
                </a:rPr>
                <a:t>Cranial cavity</a:t>
              </a:r>
              <a:endParaRPr lang="en-US" sz="2400" b="1" dirty="0">
                <a:solidFill>
                  <a:srgbClr val="59092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6625" y="3215427"/>
              <a:ext cx="2159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590925"/>
                  </a:solidFill>
                </a:rPr>
                <a:t>Pleural cavity</a:t>
              </a:r>
              <a:endParaRPr lang="en-US" sz="2400" b="1" dirty="0">
                <a:solidFill>
                  <a:srgbClr val="59092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06625" y="3755922"/>
              <a:ext cx="2427027" cy="44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0925"/>
                  </a:solidFill>
                </a:rPr>
                <a:t>Pericardial cavity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3088" y="5011036"/>
              <a:ext cx="314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590925"/>
                  </a:solidFill>
                </a:rPr>
                <a:t>Abdominopelvic cavity</a:t>
              </a:r>
              <a:endParaRPr lang="en-US" sz="2400" b="1" dirty="0">
                <a:solidFill>
                  <a:srgbClr val="59092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9025" y="5958231"/>
              <a:ext cx="232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590925"/>
                  </a:solidFill>
                </a:rPr>
                <a:t>Pelvic cavity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6626" y="2640825"/>
              <a:ext cx="2709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590925"/>
                  </a:solidFill>
                </a:rPr>
                <a:t>Thoracic </a:t>
              </a:r>
              <a:r>
                <a:rPr lang="en-US" sz="2400" b="1" dirty="0" smtClean="0">
                  <a:solidFill>
                    <a:srgbClr val="590925"/>
                  </a:solidFill>
                </a:rPr>
                <a:t>cavity</a:t>
              </a:r>
              <a:endParaRPr lang="en-US" sz="2400" b="1" dirty="0">
                <a:solidFill>
                  <a:srgbClr val="59092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97009" y="4347400"/>
              <a:ext cx="2221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590925"/>
                  </a:solidFill>
                </a:rPr>
                <a:t>Diaphragm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3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546"/>
            <a:ext cx="11573301" cy="9690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Organs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lying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 Cavity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2" y="2192453"/>
            <a:ext cx="6277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cranial bones and contains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422745"/>
            <a:ext cx="5490949" cy="3994666"/>
          </a:xfrm>
          <a:prstGeom prst="rect">
            <a:avLst/>
          </a:prstGeom>
        </p:spPr>
      </p:pic>
      <p:pic>
        <p:nvPicPr>
          <p:cNvPr id="6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0745"/>
            <a:ext cx="810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cavity; contains pleural and pericardial cavities and mediastinum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84361"/>
            <a:ext cx="8671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surrounds a lung; the serous membrane of each pleural cavity is the pleura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16" y="2797791"/>
            <a:ext cx="5466678" cy="3904770"/>
          </a:xfrm>
          <a:prstGeom prst="rect">
            <a:avLst/>
          </a:prstGeom>
        </p:spPr>
      </p:pic>
      <p:pic>
        <p:nvPicPr>
          <p:cNvPr id="6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6117"/>
            <a:ext cx="8671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Pericardial cavity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Surrounds the heart; the serous membrane of the pericardial cavity is the pericardium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38" y="2675475"/>
            <a:ext cx="7334250" cy="38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7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3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Abdominopelvic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cavity: Subdivided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abdominal and pelvic cavities.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66" y="2098959"/>
            <a:ext cx="78105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stomach, spleen, liver, gallbladder, small intestine, and most of large intestine; the serous membrane of the abdominal cavity is the peritoneum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-1327" r="25980" b="-8203"/>
          <a:stretch/>
        </p:blipFill>
        <p:spPr>
          <a:xfrm>
            <a:off x="8134762" y="3215566"/>
            <a:ext cx="3154904" cy="2936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r="25044"/>
          <a:stretch/>
        </p:blipFill>
        <p:spPr>
          <a:xfrm>
            <a:off x="8233721" y="3199214"/>
            <a:ext cx="3292075" cy="327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77" y="1869443"/>
            <a:ext cx="1955135" cy="1652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1" y="2098959"/>
            <a:ext cx="906266" cy="906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8" y="1093223"/>
            <a:ext cx="2402353" cy="24023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4" name="Picture 2" descr="C:\Users\dlab.student\Desktop\logo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1478"/>
            <a:ext cx="7494797" cy="20245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bladder, portions of large intestine, and internal organs of reproduction.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-1327" r="25980" b="-8203"/>
          <a:stretch/>
        </p:blipFill>
        <p:spPr>
          <a:xfrm>
            <a:off x="8536306" y="1808952"/>
            <a:ext cx="3154904" cy="293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r="25044"/>
          <a:stretch/>
        </p:blipFill>
        <p:spPr>
          <a:xfrm>
            <a:off x="8661951" y="1823753"/>
            <a:ext cx="3292075" cy="327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32" y="538759"/>
            <a:ext cx="1955135" cy="1652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44" y="673170"/>
            <a:ext cx="906266" cy="906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84" y="4542803"/>
            <a:ext cx="1185913" cy="1185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9" y="4367631"/>
            <a:ext cx="3327902" cy="2217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35" y="4221271"/>
            <a:ext cx="2566210" cy="23847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4" name="Picture 2" descr="C:\Users\dlab.student\Desktop\logo-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3984" y="3751688"/>
            <a:ext cx="3677240" cy="710477"/>
            <a:chOff x="1709612" y="4305916"/>
            <a:chExt cx="3677240" cy="710477"/>
          </a:xfrm>
        </p:grpSpPr>
        <p:sp>
          <p:nvSpPr>
            <p:cNvPr id="11" name="TextBox 10"/>
            <p:cNvSpPr txBox="1"/>
            <p:nvPr/>
          </p:nvSpPr>
          <p:spPr>
            <a:xfrm>
              <a:off x="2408371" y="4370062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LOWER </a:t>
              </a:r>
              <a:r>
                <a:rPr lang="en-US" b="1" dirty="0" smtClean="0"/>
                <a:t>QUADRANT</a:t>
              </a:r>
            </a:p>
            <a:p>
              <a:r>
                <a:rPr lang="en-US" b="1" dirty="0" smtClean="0"/>
                <a:t>(</a:t>
              </a:r>
              <a:r>
                <a:rPr lang="en-US" b="1" dirty="0"/>
                <a:t>RLQ) 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709612" y="4305916"/>
              <a:ext cx="562708" cy="562708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58049" y="2491018"/>
            <a:ext cx="3915378" cy="646331"/>
            <a:chOff x="241973" y="2286715"/>
            <a:chExt cx="391537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007229" y="2286715"/>
              <a:ext cx="3150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LEFT UPPER </a:t>
              </a:r>
              <a:r>
                <a:rPr lang="en-US" b="1" dirty="0" smtClean="0"/>
                <a:t>QUADRANT</a:t>
              </a:r>
            </a:p>
            <a:p>
              <a:r>
                <a:rPr lang="en-US" b="1" dirty="0" smtClean="0"/>
                <a:t>(LUQ)</a:t>
              </a:r>
              <a:endParaRPr lang="en-US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41973" y="2362837"/>
              <a:ext cx="562708" cy="562708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47763" y="3709876"/>
            <a:ext cx="3761161" cy="646331"/>
            <a:chOff x="232482" y="3910267"/>
            <a:chExt cx="376116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015162" y="3910267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LEFT LOWER </a:t>
              </a:r>
              <a:r>
                <a:rPr lang="en-US" b="1" dirty="0" smtClean="0"/>
                <a:t>QUADRANT</a:t>
              </a:r>
            </a:p>
            <a:p>
              <a:r>
                <a:rPr lang="en-US" b="1" dirty="0" smtClean="0"/>
                <a:t>(LLQ)</a:t>
              </a:r>
              <a:endParaRPr lang="en-US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32482" y="3913712"/>
              <a:ext cx="562708" cy="562708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5" t="622" r="24724" b="43981"/>
          <a:stretch/>
        </p:blipFill>
        <p:spPr>
          <a:xfrm>
            <a:off x="4865064" y="2344147"/>
            <a:ext cx="1417762" cy="1439843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1" t="55780" r="24207" b="246"/>
          <a:stretch/>
        </p:blipFill>
        <p:spPr>
          <a:xfrm>
            <a:off x="5189500" y="3785914"/>
            <a:ext cx="1118076" cy="1098902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4" t="1663" b="44082"/>
          <a:stretch/>
        </p:blipFill>
        <p:spPr>
          <a:xfrm>
            <a:off x="6281956" y="2363137"/>
            <a:ext cx="1462185" cy="1437132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6" t="55911" r="6536" b="2603"/>
          <a:stretch/>
        </p:blipFill>
        <p:spPr>
          <a:xfrm>
            <a:off x="6297848" y="3784867"/>
            <a:ext cx="1048641" cy="1078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44060"/>
            <a:ext cx="1123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abdominal pelvic region &amp; quadrant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8269" y="2509415"/>
            <a:ext cx="3743737" cy="658943"/>
            <a:chOff x="1845663" y="3447984"/>
            <a:chExt cx="3743737" cy="658943"/>
          </a:xfrm>
        </p:grpSpPr>
        <p:sp>
          <p:nvSpPr>
            <p:cNvPr id="19" name="TextBox 18"/>
            <p:cNvSpPr txBox="1"/>
            <p:nvPr/>
          </p:nvSpPr>
          <p:spPr>
            <a:xfrm>
              <a:off x="2610919" y="3460596"/>
              <a:ext cx="2978481" cy="646331"/>
            </a:xfrm>
            <a:prstGeom prst="rect">
              <a:avLst/>
            </a:prstGeom>
            <a:noFill/>
            <a:ln>
              <a:solidFill>
                <a:srgbClr val="59092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UPPER QUADRANT</a:t>
              </a:r>
            </a:p>
            <a:p>
              <a:r>
                <a:rPr lang="en-US" b="1" dirty="0"/>
                <a:t>(RUP)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845663" y="3447984"/>
              <a:ext cx="562708" cy="562708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23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044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Define the term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Physiology (A&amp;P)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Understand the relationship between A&amp;P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Define level of organization of the body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Define anatomical position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Describe the various body planes.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Define the body cavities.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Discuss body cavities and list the organs lying within each cavity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Identify abdominal pelvic region &amp; quadrant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Identify the organs present in Nine (9)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pelvic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discuss the importance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pelvic quadrants and regions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5" name="Picture 2" descr="C:\Users\dlab.student\Desktop\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27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abdominal pelvic region &amp; quadrant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r="50373" b="2603"/>
          <a:stretch/>
        </p:blipFill>
        <p:spPr>
          <a:xfrm>
            <a:off x="4583373" y="1833989"/>
            <a:ext cx="3025254" cy="28676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78556" y="2337656"/>
            <a:ext cx="3304816" cy="646331"/>
            <a:chOff x="1278556" y="2337656"/>
            <a:chExt cx="3304816" cy="64633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643951" y="2871153"/>
              <a:ext cx="939421" cy="23965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78556" y="2337656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HYPOCHONDRIAC </a:t>
              </a:r>
              <a:r>
                <a:rPr lang="en-US" b="1" dirty="0" smtClean="0"/>
                <a:t>REGION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8232" y="3268877"/>
            <a:ext cx="3605140" cy="369332"/>
            <a:chOff x="978232" y="3268877"/>
            <a:chExt cx="3605140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643951" y="3494333"/>
              <a:ext cx="939421" cy="13760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78232" y="3268877"/>
              <a:ext cx="297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LUMBAR REGION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2820" y="3909270"/>
            <a:ext cx="3410551" cy="646331"/>
            <a:chOff x="1172820" y="3909270"/>
            <a:chExt cx="3410551" cy="64633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643951" y="4172419"/>
              <a:ext cx="939420" cy="20381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72820" y="3909270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INGUINAL (ILIAC) REGION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08627" y="2377222"/>
            <a:ext cx="4154958" cy="646331"/>
            <a:chOff x="7608627" y="2377222"/>
            <a:chExt cx="4154958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7608627" y="2748423"/>
              <a:ext cx="1054290" cy="22072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785104" y="2377222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LEFT HYPOCHONDRIAC REGION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14397" y="3842043"/>
            <a:ext cx="4168109" cy="646331"/>
            <a:chOff x="7714397" y="3842043"/>
            <a:chExt cx="4168109" cy="646331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7714397" y="4193355"/>
              <a:ext cx="1070707" cy="8192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904025" y="3842043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LEFT INGUINAL (ILIAC) REGIO</a:t>
              </a:r>
              <a:r>
                <a:rPr lang="en-US" dirty="0"/>
                <a:t>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4397" y="3195712"/>
            <a:ext cx="4049189" cy="369332"/>
            <a:chOff x="7714397" y="3195712"/>
            <a:chExt cx="4049189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7714397" y="3443136"/>
              <a:ext cx="829102" cy="20814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785105" y="3195712"/>
              <a:ext cx="297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LEFT LUMBAR REGION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57705" y="4829624"/>
            <a:ext cx="2978481" cy="1656671"/>
            <a:chOff x="5057705" y="4829624"/>
            <a:chExt cx="2978481" cy="165667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6096000" y="4829624"/>
              <a:ext cx="1" cy="875140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57705" y="5839964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HYPOGASTRIC </a:t>
              </a:r>
              <a:r>
                <a:rPr lang="en-US" b="1" dirty="0"/>
                <a:t>(PUBIC) </a:t>
              </a:r>
              <a:r>
                <a:rPr lang="en-US" b="1" dirty="0" smtClean="0"/>
                <a:t>REGION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77970" y="1517191"/>
            <a:ext cx="4935798" cy="993997"/>
            <a:chOff x="6277970" y="1517191"/>
            <a:chExt cx="4935798" cy="993997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6277970" y="1833989"/>
              <a:ext cx="1850978" cy="677199"/>
            </a:xfrm>
            <a:prstGeom prst="straightConnector1">
              <a:avLst/>
            </a:prstGeom>
            <a:ln w="5715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235287" y="1517191"/>
              <a:ext cx="297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EPIGASTRIC REGION</a:t>
              </a:r>
              <a:endParaRPr lang="en-US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66392" y="3589805"/>
            <a:ext cx="4620264" cy="1752506"/>
            <a:chOff x="5797417" y="445026"/>
            <a:chExt cx="4620264" cy="175250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797417" y="445026"/>
              <a:ext cx="1648005" cy="1430849"/>
            </a:xfrm>
            <a:prstGeom prst="straightConnector1">
              <a:avLst/>
            </a:prstGeom>
            <a:ln w="5715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439200" y="1828200"/>
              <a:ext cx="297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UMBILICAL REGION</a:t>
              </a:r>
              <a:endParaRPr lang="en-US" b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32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261"/>
            <a:ext cx="11871702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organs present in Nine (9) </a:t>
            </a:r>
            <a:r>
              <a:rPr lang="en-US" sz="4000" b="1" dirty="0" err="1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000" b="1" dirty="0" err="1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bdomino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pelvic regions.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r="50373" b="2603"/>
          <a:stretch/>
        </p:blipFill>
        <p:spPr>
          <a:xfrm>
            <a:off x="3928281" y="2216126"/>
            <a:ext cx="3025254" cy="28676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0" r="64808"/>
          <a:stretch/>
        </p:blipFill>
        <p:spPr>
          <a:xfrm>
            <a:off x="4392160" y="3411940"/>
            <a:ext cx="643864" cy="6118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7" r="1402" b="29710"/>
          <a:stretch/>
        </p:blipFill>
        <p:spPr>
          <a:xfrm>
            <a:off x="5827595" y="2194184"/>
            <a:ext cx="368490" cy="12859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r="18558" b="22997"/>
          <a:stretch/>
        </p:blipFill>
        <p:spPr>
          <a:xfrm>
            <a:off x="4967786" y="2194184"/>
            <a:ext cx="914400" cy="14088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4" b="30457"/>
          <a:stretch/>
        </p:blipFill>
        <p:spPr>
          <a:xfrm>
            <a:off x="4392160" y="2194183"/>
            <a:ext cx="630217" cy="1272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50478" b="-430"/>
          <a:stretch/>
        </p:blipFill>
        <p:spPr>
          <a:xfrm>
            <a:off x="4253659" y="3411939"/>
            <a:ext cx="943401" cy="11737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6" b="56883"/>
          <a:stretch/>
        </p:blipFill>
        <p:spPr>
          <a:xfrm>
            <a:off x="4253660" y="2672451"/>
            <a:ext cx="877900" cy="8213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50478" b="-430"/>
          <a:stretch/>
        </p:blipFill>
        <p:spPr>
          <a:xfrm flipH="1">
            <a:off x="5677860" y="3411939"/>
            <a:ext cx="943401" cy="11737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6" b="56883"/>
          <a:stretch/>
        </p:blipFill>
        <p:spPr>
          <a:xfrm flipH="1">
            <a:off x="5743360" y="2672451"/>
            <a:ext cx="877900" cy="821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75" y="2125724"/>
            <a:ext cx="1898030" cy="1898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46177"/>
          <a:stretch/>
        </p:blipFill>
        <p:spPr>
          <a:xfrm>
            <a:off x="5103811" y="2461563"/>
            <a:ext cx="614548" cy="9727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6" r="-1262"/>
          <a:stretch/>
        </p:blipFill>
        <p:spPr>
          <a:xfrm>
            <a:off x="5714273" y="2461562"/>
            <a:ext cx="531969" cy="972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85" y="2561825"/>
            <a:ext cx="626816" cy="626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57228" r="32967"/>
          <a:stretch/>
        </p:blipFill>
        <p:spPr>
          <a:xfrm>
            <a:off x="5853285" y="4302702"/>
            <a:ext cx="627529" cy="80181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4" t="57865" r="46336"/>
          <a:stretch/>
        </p:blipFill>
        <p:spPr>
          <a:xfrm>
            <a:off x="5010603" y="4301748"/>
            <a:ext cx="866588" cy="78986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58184" r="64896"/>
          <a:stretch/>
        </p:blipFill>
        <p:spPr>
          <a:xfrm>
            <a:off x="4704959" y="4299903"/>
            <a:ext cx="309867" cy="78388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5" t="11319" r="30232" b="41497"/>
          <a:stretch/>
        </p:blipFill>
        <p:spPr>
          <a:xfrm>
            <a:off x="5847308" y="3442090"/>
            <a:ext cx="759444" cy="88451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11957" r="46212" b="42100"/>
          <a:stretch/>
        </p:blipFill>
        <p:spPr>
          <a:xfrm>
            <a:off x="5182037" y="3454043"/>
            <a:ext cx="688931" cy="86126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9789" r="60085" b="42768"/>
          <a:stretch/>
        </p:blipFill>
        <p:spPr>
          <a:xfrm>
            <a:off x="4700736" y="3413436"/>
            <a:ext cx="531406" cy="88934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1" r="59269" b="90209"/>
          <a:stretch/>
        </p:blipFill>
        <p:spPr>
          <a:xfrm>
            <a:off x="4700735" y="3229905"/>
            <a:ext cx="568983" cy="183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8"/>
          <a:stretch/>
        </p:blipFill>
        <p:spPr>
          <a:xfrm>
            <a:off x="5864077" y="2956529"/>
            <a:ext cx="259355" cy="4855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6" b="-3762"/>
          <a:stretch/>
        </p:blipFill>
        <p:spPr>
          <a:xfrm>
            <a:off x="5080586" y="2955900"/>
            <a:ext cx="792370" cy="50382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47793" r="57914" b="14931"/>
          <a:stretch/>
        </p:blipFill>
        <p:spPr>
          <a:xfrm>
            <a:off x="4267286" y="4313202"/>
            <a:ext cx="760574" cy="77766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2" t="48202" r="42758"/>
          <a:stretch/>
        </p:blipFill>
        <p:spPr>
          <a:xfrm>
            <a:off x="5002224" y="4321748"/>
            <a:ext cx="863125" cy="108064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3" t="47382" r="29767" b="15341"/>
          <a:stretch/>
        </p:blipFill>
        <p:spPr>
          <a:xfrm>
            <a:off x="5848258" y="4304657"/>
            <a:ext cx="734938" cy="77766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3" r="29767" b="50979"/>
          <a:stretch/>
        </p:blipFill>
        <p:spPr>
          <a:xfrm>
            <a:off x="5848258" y="3316149"/>
            <a:ext cx="734938" cy="102269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t="6829" r="42757" b="52208"/>
          <a:stretch/>
        </p:blipFill>
        <p:spPr>
          <a:xfrm>
            <a:off x="5198776" y="3458623"/>
            <a:ext cx="666573" cy="85457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6830" r="54666" b="52208"/>
          <a:stretch/>
        </p:blipFill>
        <p:spPr>
          <a:xfrm>
            <a:off x="4318560" y="3458623"/>
            <a:ext cx="888763" cy="85457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9" y="4858034"/>
            <a:ext cx="679556" cy="67955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t="685" r="54357" b="92351"/>
          <a:stretch/>
        </p:blipFill>
        <p:spPr>
          <a:xfrm>
            <a:off x="4335652" y="3330436"/>
            <a:ext cx="888763" cy="14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62" y="4689640"/>
            <a:ext cx="2149203" cy="1431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16" y="4670323"/>
            <a:ext cx="1708326" cy="158754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39" name="Picture 2" descr="C:\Users\dlab.student\Desktop\logo-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5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 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25 3.7037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5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25 -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25 2.9629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25 -1.85185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5 3.703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25 -1.1111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5 -1.1111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25 -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25 7.40741E-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5 0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25 4.8148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25 -3.7037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5 2.22222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5 -2.22222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5 1.8518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25 -2.59259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5 4.81481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25 -4.81481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5001 3.33333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25 3.33333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25 -1.85185E-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25 7.40741E-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5 3.7037E-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25 1.85185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 -3.7037E-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25 -4.44444E-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5 7.40741E-7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3070"/>
            <a:ext cx="1231028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Briefly discuss the importance of </a:t>
            </a:r>
            <a:r>
              <a:rPr lang="en-US" sz="4000" b="1" dirty="0" err="1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abdomino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pelvic quadrants and regions.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90" y="1959976"/>
            <a:ext cx="6246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nine-region division is more widely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anatomical studies, and quadrants are more commonly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clinicians for describing the site of abdominopelvic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pain, tumor, or other abnormality.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r="50373" b="2603"/>
          <a:stretch/>
        </p:blipFill>
        <p:spPr>
          <a:xfrm>
            <a:off x="8240971" y="3051595"/>
            <a:ext cx="3840191" cy="364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2" r="26782"/>
          <a:stretch/>
        </p:blipFill>
        <p:spPr>
          <a:xfrm>
            <a:off x="8797637" y="4551021"/>
            <a:ext cx="2604654" cy="2306979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9143998" y="5746075"/>
            <a:ext cx="642441" cy="613962"/>
          </a:xfrm>
          <a:prstGeom prst="donut">
            <a:avLst>
              <a:gd name="adj" fmla="val 111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8753" y="5805376"/>
            <a:ext cx="3410551" cy="646331"/>
            <a:chOff x="1172820" y="3909270"/>
            <a:chExt cx="3410551" cy="64633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643951" y="4172419"/>
              <a:ext cx="939420" cy="20381"/>
            </a:xfrm>
            <a:prstGeom prst="straightConnector1">
              <a:avLst/>
            </a:prstGeom>
            <a:ln w="76200">
              <a:solidFill>
                <a:srgbClr val="59092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72820" y="3909270"/>
              <a:ext cx="2978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RIGHT INGUINAL (ILIAC) REGION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6" name="Picture 2" descr="C:\Users\dlab.student\Desktop\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 </a:t>
            </a:r>
            <a:endParaRPr lang="en-US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Guyton, A. C. (2001). Medical Physiology (10th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Washington: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Kirokawa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Wilson. (2000) Anatomy &amp; Physiology in Health &amp; Illness. Edinburgh: Churchill 8th Edition. </a:t>
            </a:r>
          </a:p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Tortora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J. (2000). Principles of Human Anatomy and Physiology (3rd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New York: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Row.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5" name="Picture 2" descr="C:\Users\dlab.student\Desktop\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756" y="2766219"/>
            <a:ext cx="789016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FOR LISTENING </a:t>
            </a:r>
            <a:r>
              <a:rPr lang="en-US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4222" y="4091782"/>
            <a:ext cx="878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0925"/>
                </a:solidFill>
              </a:rPr>
              <a:t>For more Presentations like this visit are website : </a:t>
            </a:r>
            <a:r>
              <a:rPr lang="en-US" sz="2000" dirty="0" smtClean="0">
                <a:solidFill>
                  <a:srgbClr val="590925"/>
                </a:solidFill>
                <a:hlinkClick r:id="rId2"/>
              </a:rPr>
              <a:t>nursesprofessionaledu.com</a:t>
            </a:r>
            <a:endParaRPr lang="en-US" sz="2000" dirty="0">
              <a:solidFill>
                <a:srgbClr val="590925"/>
              </a:solidFill>
            </a:endParaRPr>
          </a:p>
        </p:txBody>
      </p:sp>
      <p:pic>
        <p:nvPicPr>
          <p:cNvPr id="5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8"/>
            <a:ext cx="120896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the term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Anatomy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149" y="2709172"/>
            <a:ext cx="2599045" cy="549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Ana-</a:t>
            </a:r>
            <a:r>
              <a:rPr lang="en-US" sz="3600" dirty="0" err="1" smtClean="0">
                <a:latin typeface="Arial Black" panose="020B0A04020102020204" pitchFamily="34" charset="0"/>
              </a:rPr>
              <a:t>tomy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1119116" y="1830623"/>
            <a:ext cx="1596788" cy="748804"/>
          </a:xfrm>
          <a:prstGeom prst="curvedDownArrow">
            <a:avLst>
              <a:gd name="adj1" fmla="val 25000"/>
              <a:gd name="adj2" fmla="val 79395"/>
              <a:gd name="adj3" fmla="val 63275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590" y="2764711"/>
            <a:ext cx="11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up</a:t>
            </a:r>
            <a:endParaRPr lang="en-US" sz="2400" b="1" dirty="0"/>
          </a:p>
        </p:txBody>
      </p:sp>
      <p:sp>
        <p:nvSpPr>
          <p:cNvPr id="13" name="Curved Down Arrow 12"/>
          <p:cNvSpPr/>
          <p:nvPr/>
        </p:nvSpPr>
        <p:spPr>
          <a:xfrm>
            <a:off x="4114800" y="1820432"/>
            <a:ext cx="1699146" cy="888739"/>
          </a:xfrm>
          <a:prstGeom prst="curvedDownArrow">
            <a:avLst>
              <a:gd name="adj1" fmla="val 25000"/>
              <a:gd name="adj2" fmla="val 77463"/>
              <a:gd name="adj3" fmla="val 63275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0961" y="2778639"/>
            <a:ext cx="1815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rocess </a:t>
            </a:r>
            <a:r>
              <a:rPr lang="en-US" sz="3200" b="1" dirty="0"/>
              <a:t>of cutting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8280" y="4187144"/>
            <a:ext cx="300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Physio-logy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flipH="1">
            <a:off x="6914866" y="3282688"/>
            <a:ext cx="1337480" cy="859809"/>
          </a:xfrm>
          <a:prstGeom prst="curvedDownArrow">
            <a:avLst>
              <a:gd name="adj1" fmla="val 28021"/>
              <a:gd name="adj2" fmla="val 72805"/>
              <a:gd name="adj3" fmla="val 61508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503" y="4693784"/>
            <a:ext cx="18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Physio</a:t>
            </a:r>
            <a:r>
              <a:rPr lang="en-US" sz="2000" b="1" dirty="0"/>
              <a:t>=</a:t>
            </a:r>
            <a:r>
              <a:rPr lang="en-US" sz="2000" b="1" dirty="0" smtClean="0"/>
              <a:t> </a:t>
            </a:r>
            <a:r>
              <a:rPr lang="en-US" sz="2000" b="1" dirty="0"/>
              <a:t>nature</a:t>
            </a:r>
          </a:p>
        </p:txBody>
      </p:sp>
      <p:sp>
        <p:nvSpPr>
          <p:cNvPr id="22" name="Curved Down Arrow 21"/>
          <p:cNvSpPr/>
          <p:nvPr/>
        </p:nvSpPr>
        <p:spPr>
          <a:xfrm>
            <a:off x="9815015" y="3366267"/>
            <a:ext cx="1337480" cy="769161"/>
          </a:xfrm>
          <a:prstGeom prst="curvedDownArrow">
            <a:avLst>
              <a:gd name="adj1" fmla="val 28493"/>
              <a:gd name="adj2" fmla="val 50000"/>
              <a:gd name="adj3" fmla="val 56939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74489" y="4688092"/>
            <a:ext cx="181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-logy </a:t>
            </a:r>
            <a:r>
              <a:rPr lang="en-US" sz="2400" b="1" dirty="0" smtClean="0"/>
              <a:t>= </a:t>
            </a:r>
            <a:r>
              <a:rPr lang="en-US" sz="2400" b="1" dirty="0"/>
              <a:t>study</a:t>
            </a:r>
          </a:p>
        </p:txBody>
      </p:sp>
      <p:sp>
        <p:nvSpPr>
          <p:cNvPr id="4" name="Down Arrow 3"/>
          <p:cNvSpPr/>
          <p:nvPr/>
        </p:nvSpPr>
        <p:spPr>
          <a:xfrm>
            <a:off x="3289110" y="3317248"/>
            <a:ext cx="586854" cy="576485"/>
          </a:xfrm>
          <a:prstGeom prst="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6597" y="4078652"/>
            <a:ext cx="3480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structure of the body and the physical relationships between its constituent parts.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1831" y="5527597"/>
            <a:ext cx="265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“How "the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works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987048" y="4841675"/>
            <a:ext cx="504967" cy="447310"/>
          </a:xfrm>
          <a:prstGeom prst="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8" name="Picture 2" descr="C:\Users\dlab.student\Desktop\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9" grpId="0" animBg="1"/>
      <p:bldP spid="20" grpId="0"/>
      <p:bldP spid="22" grpId="0" animBg="1"/>
      <p:bldP spid="23" grpId="0"/>
      <p:bldP spid="4" grpId="0" animBg="1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546"/>
            <a:ext cx="12091916" cy="9811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relationship between A&amp;P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9" y="1631132"/>
            <a:ext cx="3647034" cy="3647034"/>
          </a:xfrm>
          <a:prstGeom prst="roundRect">
            <a:avLst>
              <a:gd name="adj" fmla="val 496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49" y="1690688"/>
            <a:ext cx="3396429" cy="3587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1253" y="5943487"/>
            <a:ext cx="396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tells the structure of organ.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1012" y="5902513"/>
            <a:ext cx="4715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tells the function of the organ or system.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5759355" y="4708478"/>
            <a:ext cx="736979" cy="1248920"/>
          </a:xfrm>
          <a:prstGeom prst="curvedLeft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flipH="1">
            <a:off x="7092523" y="4653706"/>
            <a:ext cx="736979" cy="1248920"/>
          </a:xfrm>
          <a:prstGeom prst="curvedLeft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1" name="Picture 2" descr="C:\Users\dlab.student\Desktop\logo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505"/>
            <a:ext cx="10993313" cy="8902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level of organization of the body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547770" y="1332670"/>
            <a:ext cx="3466896" cy="1374949"/>
            <a:chOff x="9547770" y="1332670"/>
            <a:chExt cx="3466896" cy="1374949"/>
          </a:xfrm>
        </p:grpSpPr>
        <p:pic>
          <p:nvPicPr>
            <p:cNvPr id="1026" name="Picture 2" descr="Smooth Muscle Cell Illustration - Twink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10" b="-3223"/>
            <a:stretch/>
          </p:blipFill>
          <p:spPr bwMode="auto">
            <a:xfrm>
              <a:off x="9547770" y="1564622"/>
              <a:ext cx="2254697" cy="1142997"/>
            </a:xfrm>
            <a:prstGeom prst="flowChartPunchedTap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10078782" y="1332670"/>
              <a:ext cx="2935884" cy="393169"/>
              <a:chOff x="10078782" y="1332670"/>
              <a:chExt cx="2935884" cy="39316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078782" y="1332670"/>
                <a:ext cx="368490" cy="368490"/>
              </a:xfrm>
              <a:prstGeom prst="ellipse">
                <a:avLst/>
              </a:prstGeom>
              <a:solidFill>
                <a:srgbClr val="590925"/>
              </a:solidFill>
              <a:ln>
                <a:solidFill>
                  <a:srgbClr val="5909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47272" y="1356507"/>
                <a:ext cx="2567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Cellular level 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9547770" y="3159135"/>
            <a:ext cx="3872705" cy="1401494"/>
            <a:chOff x="9547770" y="3159135"/>
            <a:chExt cx="3872705" cy="14014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7770" y="3489624"/>
              <a:ext cx="2142009" cy="1071005"/>
            </a:xfrm>
            <a:prstGeom prst="flowChartPunchedTape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0484591" y="3169212"/>
              <a:ext cx="368490" cy="368490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53081" y="3159135"/>
              <a:ext cx="2567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Tissue level 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2490" y="955831"/>
            <a:ext cx="2935884" cy="2902283"/>
            <a:chOff x="532490" y="955831"/>
            <a:chExt cx="2935884" cy="29022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90" y="955831"/>
              <a:ext cx="1839051" cy="255999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0980" y="3488782"/>
              <a:ext cx="2567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human being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19822" y="4461367"/>
            <a:ext cx="5499768" cy="2918711"/>
            <a:chOff x="6319822" y="4461367"/>
            <a:chExt cx="5499768" cy="29187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81"/>
            <a:stretch/>
          </p:blipFill>
          <p:spPr>
            <a:xfrm>
              <a:off x="6319822" y="4461367"/>
              <a:ext cx="3305619" cy="2918711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8780470" y="6309839"/>
              <a:ext cx="368490" cy="368490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52196" y="6309839"/>
              <a:ext cx="2567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Organ level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45062" y="3897799"/>
            <a:ext cx="3630908" cy="2849886"/>
            <a:chOff x="2645062" y="3897799"/>
            <a:chExt cx="3630908" cy="28498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5" y="3897799"/>
              <a:ext cx="1627635" cy="284988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645062" y="5526977"/>
              <a:ext cx="368490" cy="368490"/>
            </a:xfrm>
            <a:prstGeom prst="ellipse">
              <a:avLst/>
            </a:prstGeom>
            <a:solidFill>
              <a:srgbClr val="590925"/>
            </a:solidFill>
            <a:ln>
              <a:solidFill>
                <a:srgbClr val="590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3959" y="5526135"/>
              <a:ext cx="1390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 level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95056" y="1045141"/>
            <a:ext cx="1321654" cy="1697685"/>
            <a:chOff x="7595056" y="1045141"/>
            <a:chExt cx="1321654" cy="1697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056" y="1045141"/>
              <a:ext cx="1321654" cy="132165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755739" y="2373494"/>
              <a:ext cx="116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Molecules </a:t>
              </a:r>
            </a:p>
          </p:txBody>
        </p:sp>
      </p:grpSp>
      <p:sp>
        <p:nvSpPr>
          <p:cNvPr id="38" name="Curved Down Arrow 37"/>
          <p:cNvSpPr/>
          <p:nvPr/>
        </p:nvSpPr>
        <p:spPr>
          <a:xfrm rot="19796268">
            <a:off x="5931465" y="1572091"/>
            <a:ext cx="1290825" cy="344027"/>
          </a:xfrm>
          <a:prstGeom prst="curved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/>
          <p:cNvSpPr/>
          <p:nvPr/>
        </p:nvSpPr>
        <p:spPr>
          <a:xfrm>
            <a:off x="9072752" y="819910"/>
            <a:ext cx="1105379" cy="353821"/>
          </a:xfrm>
          <a:prstGeom prst="curved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Down Arrow 41"/>
          <p:cNvSpPr/>
          <p:nvPr/>
        </p:nvSpPr>
        <p:spPr>
          <a:xfrm rot="1310255" flipH="1">
            <a:off x="6691828" y="4059231"/>
            <a:ext cx="1220041" cy="519639"/>
          </a:xfrm>
          <a:prstGeom prst="curved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Down Arrow 42"/>
          <p:cNvSpPr/>
          <p:nvPr/>
        </p:nvSpPr>
        <p:spPr>
          <a:xfrm rot="5400000">
            <a:off x="11232592" y="2488417"/>
            <a:ext cx="962492" cy="362961"/>
          </a:xfrm>
          <a:prstGeom prst="curved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 rot="7304899">
            <a:off x="9701133" y="5121657"/>
            <a:ext cx="1220041" cy="519639"/>
          </a:xfrm>
          <a:prstGeom prst="curvedDownArrow">
            <a:avLst/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 rot="1054178" flipH="1" flipV="1">
            <a:off x="1823254" y="4206868"/>
            <a:ext cx="2170256" cy="664491"/>
          </a:xfrm>
          <a:prstGeom prst="curvedDownArrow">
            <a:avLst>
              <a:gd name="adj1" fmla="val 25000"/>
              <a:gd name="adj2" fmla="val 50000"/>
              <a:gd name="adj3" fmla="val 39435"/>
            </a:avLst>
          </a:prstGeom>
          <a:solidFill>
            <a:srgbClr val="590925"/>
          </a:solidFill>
          <a:ln>
            <a:solidFill>
              <a:srgbClr val="590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71043" y="819270"/>
            <a:ext cx="6258999" cy="2402890"/>
            <a:chOff x="3305250" y="779870"/>
            <a:chExt cx="6258999" cy="2402890"/>
          </a:xfrm>
        </p:grpSpPr>
        <p:sp>
          <p:nvSpPr>
            <p:cNvPr id="6" name="TextBox 5"/>
            <p:cNvSpPr txBox="1"/>
            <p:nvPr/>
          </p:nvSpPr>
          <p:spPr>
            <a:xfrm>
              <a:off x="3305250" y="2813428"/>
              <a:ext cx="210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Atoms (C, H, O, N, </a:t>
              </a:r>
              <a:r>
                <a:rPr lang="pt-BR" dirty="0" smtClean="0"/>
                <a:t>P)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79654" y="779870"/>
              <a:ext cx="2984595" cy="395436"/>
              <a:chOff x="6579654" y="779870"/>
              <a:chExt cx="2984595" cy="39543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579654" y="779870"/>
                <a:ext cx="368490" cy="368490"/>
              </a:xfrm>
              <a:prstGeom prst="ellipse">
                <a:avLst/>
              </a:prstGeom>
              <a:solidFill>
                <a:srgbClr val="590925"/>
              </a:solidFill>
              <a:ln>
                <a:solidFill>
                  <a:srgbClr val="5909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996855" y="805974"/>
                <a:ext cx="2567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CHEMICAL LEVEL</a:t>
                </a:r>
              </a:p>
            </p:txBody>
          </p:sp>
        </p:grpSp>
        <p:pic>
          <p:nvPicPr>
            <p:cNvPr id="11" name="Picture 2" descr="C:\Users\dlab.student\Downloads\atom moving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254" y="974690"/>
              <a:ext cx="1768135" cy="17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C:\Users\dlab.student\Desktop\logo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  <p:bldP spid="45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089"/>
            <a:ext cx="8067968" cy="7396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A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natomical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osition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4995" y="6336743"/>
            <a:ext cx="226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Anterior </a:t>
            </a:r>
            <a:r>
              <a:rPr lang="en-US" sz="1600" b="1" dirty="0" smtClean="0"/>
              <a:t>view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b="1" dirty="0" smtClean="0"/>
              <a:t>front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11943" y="1280713"/>
            <a:ext cx="34130" cy="5291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848669" y="910352"/>
            <a:ext cx="3543637" cy="5585860"/>
            <a:chOff x="5357342" y="104004"/>
            <a:chExt cx="4230076" cy="65084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" r="52417"/>
            <a:stretch/>
          </p:blipFill>
          <p:spPr>
            <a:xfrm>
              <a:off x="6346124" y="838773"/>
              <a:ext cx="2409767" cy="5773632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345544" y="474375"/>
              <a:ext cx="5486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49996" y="474375"/>
              <a:ext cx="548640" cy="14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94186" y="104004"/>
              <a:ext cx="1186473" cy="753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Medial </a:t>
              </a:r>
              <a:r>
                <a:rPr lang="en-US" b="1" dirty="0" smtClean="0"/>
                <a:t>(middle)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98636" y="289709"/>
              <a:ext cx="988782" cy="43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Lateral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7342" y="289709"/>
              <a:ext cx="988204" cy="43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Lateral</a:t>
              </a:r>
              <a:endParaRPr lang="en-US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79122" y="829658"/>
            <a:ext cx="1015132" cy="6058394"/>
            <a:chOff x="5619729" y="968157"/>
            <a:chExt cx="1015132" cy="6058394"/>
          </a:xfrm>
        </p:grpSpPr>
        <p:sp>
          <p:nvSpPr>
            <p:cNvPr id="21" name="TextBox 20"/>
            <p:cNvSpPr txBox="1"/>
            <p:nvPr/>
          </p:nvSpPr>
          <p:spPr>
            <a:xfrm>
              <a:off x="5638293" y="6657219"/>
              <a:ext cx="996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Interior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19729" y="968157"/>
              <a:ext cx="1015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Superior</a:t>
              </a:r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20329" y="715619"/>
            <a:ext cx="4030236" cy="6205900"/>
            <a:chOff x="6709255" y="1398752"/>
            <a:chExt cx="3417384" cy="55434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5" r="6140"/>
            <a:stretch/>
          </p:blipFill>
          <p:spPr>
            <a:xfrm>
              <a:off x="6709255" y="1398752"/>
              <a:ext cx="2250443" cy="50817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41526" y="6364834"/>
              <a:ext cx="1809887" cy="57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Posterior </a:t>
              </a:r>
              <a:r>
                <a:rPr lang="en-US" b="1" dirty="0" smtClean="0"/>
                <a:t>view</a:t>
              </a:r>
            </a:p>
            <a:p>
              <a:pPr algn="ctr"/>
              <a:r>
                <a:rPr lang="en-US" b="1" dirty="0" smtClean="0"/>
                <a:t>Back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8550265" y="3439236"/>
              <a:ext cx="8188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395861" y="3254570"/>
              <a:ext cx="730778" cy="32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Distal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22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9"/>
          <a:stretch/>
        </p:blipFill>
        <p:spPr>
          <a:xfrm>
            <a:off x="9064075" y="3123167"/>
            <a:ext cx="2930758" cy="2777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" y="358455"/>
            <a:ext cx="10515600" cy="87037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A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natomical Position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41" y="1276931"/>
            <a:ext cx="66601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head, or the upper part of a structure. The heart is superior to the liver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14" y="3363445"/>
            <a:ext cx="1277794" cy="895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72" y="1306953"/>
            <a:ext cx="2576117" cy="2447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46" y="1654343"/>
            <a:ext cx="973490" cy="1390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541" y="3449431"/>
            <a:ext cx="6810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Nearer to or at the front of the body. The sternum (breastbone) is anterior to the heart.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541" y="2466938"/>
            <a:ext cx="6810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head, or the lower part of a structure.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is inferior to the lung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13" name="Picture 2" descr="C:\Users\dlab.student\Desktop\logo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26" y="1526179"/>
            <a:ext cx="612051" cy="874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382351"/>
            <a:ext cx="8461612" cy="7915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Anatomical </a:t>
            </a:r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 smtClean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osition </a:t>
            </a:r>
            <a:endParaRPr lang="en-US" sz="4000" b="1" dirty="0">
              <a:solidFill>
                <a:srgbClr val="5909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2131860"/>
            <a:ext cx="6410530" cy="1067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Nearer to or at the front of the body. The sternum (breastbone) is anterior to the heart.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00" y="3567374"/>
            <a:ext cx="3224293" cy="2449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382351"/>
            <a:ext cx="3224293" cy="2449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20" y="4792071"/>
            <a:ext cx="612051" cy="874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9" name="Picture 2" descr="C:\Users\dlab.student\Desktop\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8495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5909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anatomical position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1567858"/>
            <a:ext cx="4915175" cy="3510840"/>
          </a:xfrm>
        </p:spPr>
      </p:pic>
      <p:sp>
        <p:nvSpPr>
          <p:cNvPr id="7" name="TextBox 6"/>
          <p:cNvSpPr txBox="1"/>
          <p:nvPr/>
        </p:nvSpPr>
        <p:spPr>
          <a:xfrm>
            <a:off x="122830" y="1690688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Nearer to or at the back of the body. The esophagus is posterior to the trachea (windpipe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27546"/>
          </a:xfrm>
          <a:prstGeom prst="rect">
            <a:avLst/>
          </a:prstGeom>
          <a:solidFill>
            <a:srgbClr val="022C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 PROFESSIONAL EDUCATION </a:t>
            </a:r>
            <a:endParaRPr lang="en-US" dirty="0"/>
          </a:p>
        </p:txBody>
      </p:sp>
      <p:pic>
        <p:nvPicPr>
          <p:cNvPr id="6" name="Picture 2" descr="C:\Users\dlab.student\Deskto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-46959"/>
            <a:ext cx="1264393" cy="4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891</Words>
  <Application>Microsoft Office PowerPoint</Application>
  <PresentationFormat>Widescreen</PresentationFormat>
  <Paragraphs>143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Lato</vt:lpstr>
      <vt:lpstr>Tahoma</vt:lpstr>
      <vt:lpstr>Times New Roman</vt:lpstr>
      <vt:lpstr>Wingdings</vt:lpstr>
      <vt:lpstr>Office Theme</vt:lpstr>
      <vt:lpstr>Introduction to the Human Body as a Whole</vt:lpstr>
      <vt:lpstr>OBJECTIVES:</vt:lpstr>
      <vt:lpstr>Define the term Anatomy &amp; Physiology</vt:lpstr>
      <vt:lpstr>Understand the relationship between A&amp;P</vt:lpstr>
      <vt:lpstr>Define level of organization of the body </vt:lpstr>
      <vt:lpstr>Define Anatomical Position </vt:lpstr>
      <vt:lpstr>Define Anatomical Position </vt:lpstr>
      <vt:lpstr>Define Anatomical Position </vt:lpstr>
      <vt:lpstr>Define anatomical position </vt:lpstr>
      <vt:lpstr>Describe the various body planes. </vt:lpstr>
      <vt:lpstr>Describe the various body planes. </vt:lpstr>
      <vt:lpstr>Frontal or Coronal plane: divides the body or an organ into anterior (front) and posterior (back) portions.</vt:lpstr>
      <vt:lpstr>Discuss body cavities and list the organs lying within each cavity </vt:lpstr>
      <vt:lpstr>List the Organs lying within Each Cavity</vt:lpstr>
      <vt:lpstr>PowerPoint Presentation</vt:lpstr>
      <vt:lpstr>PowerPoint Presentation</vt:lpstr>
      <vt:lpstr>Abdominopelvic cavity: Subdivided into abdominal and pelvic cavities.</vt:lpstr>
      <vt:lpstr>Pelvic cavity: Contains urinary bladder, portions of large intestine, and internal organs of reproduction.</vt:lpstr>
      <vt:lpstr>PowerPoint Presentation</vt:lpstr>
      <vt:lpstr>PowerPoint Presentation</vt:lpstr>
      <vt:lpstr>Identify the organs present in Nine (9) Abdomino pelvic regions.</vt:lpstr>
      <vt:lpstr>Briefly discuss the importance of abdomino pelvic quadrants and regions.</vt:lpstr>
      <vt:lpstr>References </vt:lpstr>
      <vt:lpstr>THANKS FOR LISTENING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257</cp:revision>
  <dcterms:created xsi:type="dcterms:W3CDTF">2021-07-29T03:45:44Z</dcterms:created>
  <dcterms:modified xsi:type="dcterms:W3CDTF">2022-07-22T11:40:35Z</dcterms:modified>
</cp:coreProperties>
</file>